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Source Serif 4" panose="020B0604020202020204" charset="0"/>
      <p:regular r:id="rId13"/>
    </p:embeddedFon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Platypi Medium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8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8169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-4-5.svg"/><Relationship Id="rId5" Type="http://schemas.openxmlformats.org/officeDocument/2006/relationships/image" Target="../media/image-4-3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-6-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-6-5.svg"/><Relationship Id="rId5" Type="http://schemas.openxmlformats.org/officeDocument/2006/relationships/image" Target="../media/image-6-3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-9-3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0918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Face the Future: Deepfake ML Challenge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766905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3E2513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Team Name: Cadre</a:t>
            </a:r>
            <a:r>
              <a:rPr lang="en-US" sz="2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| Date: October 20, 2025</a:t>
            </a:r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670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115979"/>
            <a:ext cx="7556421" cy="4252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700"/>
              </a:lnSpc>
              <a:buNone/>
            </a:pPr>
            <a:r>
              <a:rPr lang="en-US" sz="133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Team Cadre</a:t>
            </a:r>
            <a:endParaRPr lang="en-US" sz="13350" dirty="0"/>
          </a:p>
        </p:txBody>
      </p:sp>
      <p:sp>
        <p:nvSpPr>
          <p:cNvPr id="5" name="Text 2"/>
          <p:cNvSpPr/>
          <p:nvPr/>
        </p:nvSpPr>
        <p:spPr>
          <a:xfrm>
            <a:off x="793790" y="6709053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We are ready for your questions.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3727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The Core Challenge: Emulating a Black-Box System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503771"/>
            <a:ext cx="7556421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49710" y="3503771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3E2513"/>
          </a:solidFill>
          <a:ln/>
        </p:spPr>
      </p:sp>
      <p:sp>
        <p:nvSpPr>
          <p:cNvPr id="6" name="Text 3"/>
          <p:cNvSpPr/>
          <p:nvPr/>
        </p:nvSpPr>
        <p:spPr>
          <a:xfrm>
            <a:off x="6628924" y="37610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The Goal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628924" y="4251484"/>
            <a:ext cx="69503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Develop a predictive model to successfully emulate the outputs of a proprietary, "black-box" deepfake detection system.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461397"/>
            <a:ext cx="7556421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249710" y="5461397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3E2513"/>
          </a:solidFill>
          <a:ln/>
        </p:spPr>
      </p:sp>
      <p:sp>
        <p:nvSpPr>
          <p:cNvPr id="10" name="Text 7"/>
          <p:cNvSpPr/>
          <p:nvPr/>
        </p:nvSpPr>
        <p:spPr>
          <a:xfrm>
            <a:off x="6628924" y="57186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The Task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628924" y="6209109"/>
            <a:ext cx="69503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Analyze training images and a JSON file to accurately replicate the proprietary model's specific judgments ("real" or "fake").</a:t>
            </a:r>
            <a:endParaRPr lang="en-US" sz="1750" dirty="0"/>
          </a:p>
        </p:txBody>
      </p:sp>
      <p:sp>
        <p:nvSpPr>
          <p:cNvPr id="13" name="Rectangle 12"/>
          <p:cNvSpPr/>
          <p:nvPr/>
        </p:nvSpPr>
        <p:spPr>
          <a:xfrm>
            <a:off x="0" y="7778404"/>
            <a:ext cx="14630400" cy="451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88998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Our Strategy: Transfer Learning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To solve this complex "model-mimicking" problem, we adopted a </a:t>
            </a: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Transfer Learning</a:t>
            </a: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strategy.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75503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This approach allowed us to leverage a massive, pre-existing knowledge base, saving significant training time and computational resources.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133951" y="4419362"/>
            <a:ext cx="72641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Our foundation model: </a:t>
            </a: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MobileNetV2</a:t>
            </a: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, pre-trained on the vast ImageNet dataset.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4419362"/>
            <a:ext cx="30480" cy="725805"/>
          </a:xfrm>
          <a:prstGeom prst="rect">
            <a:avLst/>
          </a:prstGeom>
          <a:solidFill>
            <a:srgbClr val="3E2513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7778404"/>
            <a:ext cx="14630400" cy="451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2400" y="7930804"/>
            <a:ext cx="14630400" cy="451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4734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Why MobileNetV2?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696283"/>
            <a:ext cx="7556421" cy="3010972"/>
          </a:xfrm>
          <a:prstGeom prst="roundRect">
            <a:avLst>
              <a:gd name="adj" fmla="val 1130"/>
            </a:avLst>
          </a:prstGeom>
          <a:solidFill>
            <a:srgbClr val="F9F7F7"/>
          </a:solidFill>
          <a:ln/>
        </p:spPr>
      </p:sp>
      <p:sp>
        <p:nvSpPr>
          <p:cNvPr id="5" name="Shape 2"/>
          <p:cNvSpPr/>
          <p:nvPr/>
        </p:nvSpPr>
        <p:spPr>
          <a:xfrm>
            <a:off x="6507004" y="192309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E2513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694170" y="2110145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07004" y="283035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High Accuracy</a:t>
            </a:r>
            <a:endParaRPr lang="en-US" sz="2650" dirty="0"/>
          </a:p>
        </p:txBody>
      </p:sp>
      <p:sp>
        <p:nvSpPr>
          <p:cNvPr id="8" name="Text 4"/>
          <p:cNvSpPr/>
          <p:nvPr/>
        </p:nvSpPr>
        <p:spPr>
          <a:xfrm>
            <a:off x="6507004" y="3391733"/>
            <a:ext cx="710279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Provides a robust feature-extraction base, allowing our custom classifier to learn the subtle patterns distinguishing "real" vs. "fake" classifications.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6280190" y="4934069"/>
            <a:ext cx="7556421" cy="2648069"/>
          </a:xfrm>
          <a:prstGeom prst="roundRect">
            <a:avLst>
              <a:gd name="adj" fmla="val 1285"/>
            </a:avLst>
          </a:prstGeom>
          <a:solidFill>
            <a:srgbClr val="F9F7F7"/>
          </a:solidFill>
          <a:ln/>
        </p:spPr>
      </p:sp>
      <p:sp>
        <p:nvSpPr>
          <p:cNvPr id="10" name="Shape 6"/>
          <p:cNvSpPr/>
          <p:nvPr/>
        </p:nvSpPr>
        <p:spPr>
          <a:xfrm>
            <a:off x="6507004" y="51608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3E3D8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694170" y="5347930"/>
            <a:ext cx="306110" cy="3061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507004" y="6068139"/>
            <a:ext cx="386119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Scalability &amp; Efficiency</a:t>
            </a:r>
            <a:endParaRPr lang="en-US" sz="2650" dirty="0"/>
          </a:p>
        </p:txBody>
      </p:sp>
      <p:sp>
        <p:nvSpPr>
          <p:cNvPr id="13" name="Text 8"/>
          <p:cNvSpPr/>
          <p:nvPr/>
        </p:nvSpPr>
        <p:spPr>
          <a:xfrm>
            <a:off x="6507004" y="6629519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Lightweight architecture optimized for speed and a low memory footprint, meeting the challenge's preference for efficient models.</a:t>
            </a:r>
            <a:endParaRPr lang="en-US" sz="1750" dirty="0"/>
          </a:p>
        </p:txBody>
      </p:sp>
      <p:sp>
        <p:nvSpPr>
          <p:cNvPr id="15" name="Rectangle 14"/>
          <p:cNvSpPr/>
          <p:nvPr/>
        </p:nvSpPr>
        <p:spPr>
          <a:xfrm>
            <a:off x="0" y="7778404"/>
            <a:ext cx="14630400" cy="451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3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9102" y="520660"/>
            <a:ext cx="7818596" cy="11834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Methodology (1): Data Preparation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149102" y="1988106"/>
            <a:ext cx="757476" cy="1401723"/>
          </a:xfrm>
          <a:prstGeom prst="roundRect">
            <a:avLst>
              <a:gd name="adj" fmla="val 360003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6385798" y="2511385"/>
            <a:ext cx="283964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95887" y="2177415"/>
            <a:ext cx="2367082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Organization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7095887" y="2586871"/>
            <a:ext cx="6871811" cy="613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Programmatically sorted raw images into </a:t>
            </a:r>
            <a:r>
              <a:rPr lang="en-US" sz="1450" dirty="0">
                <a:solidFill>
                  <a:srgbClr val="504C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real/</a:t>
            </a: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and </a:t>
            </a:r>
            <a:r>
              <a:rPr lang="en-US" sz="1450" dirty="0">
                <a:solidFill>
                  <a:srgbClr val="504C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fake/</a:t>
            </a: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subdirectories for Keras ImageDataGenerator.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149102" y="3579138"/>
            <a:ext cx="757476" cy="2549128"/>
          </a:xfrm>
          <a:prstGeom prst="roundRect">
            <a:avLst>
              <a:gd name="adj" fmla="val 360003"/>
            </a:avLst>
          </a:prstGeom>
          <a:solidFill>
            <a:srgbClr val="F9F7F7"/>
          </a:solidFill>
          <a:ln/>
        </p:spPr>
      </p:sp>
      <p:sp>
        <p:nvSpPr>
          <p:cNvPr id="9" name="Text 6"/>
          <p:cNvSpPr/>
          <p:nvPr/>
        </p:nvSpPr>
        <p:spPr>
          <a:xfrm>
            <a:off x="6385798" y="4676180"/>
            <a:ext cx="283964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095887" y="3768447"/>
            <a:ext cx="2367082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Augmentation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7095887" y="4177903"/>
            <a:ext cx="6871811" cy="60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Applied real-time data augmentation to improve robustness and generalization.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7095887" y="4897517"/>
            <a:ext cx="6871811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Rotations (up to 25 degrees)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7095887" y="5266730"/>
            <a:ext cx="6871811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Width/Height Shifts (up to 20%)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7095887" y="5635943"/>
            <a:ext cx="6871811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Horizontal Flips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6149102" y="6317575"/>
            <a:ext cx="757476" cy="1394103"/>
          </a:xfrm>
          <a:prstGeom prst="roundRect">
            <a:avLst>
              <a:gd name="adj" fmla="val 360003"/>
            </a:avLst>
          </a:prstGeom>
          <a:solidFill>
            <a:srgbClr val="F9F7F7"/>
          </a:solidFill>
          <a:ln/>
        </p:spPr>
      </p:sp>
      <p:sp>
        <p:nvSpPr>
          <p:cNvPr id="16" name="Text 13"/>
          <p:cNvSpPr/>
          <p:nvPr/>
        </p:nvSpPr>
        <p:spPr>
          <a:xfrm>
            <a:off x="6385798" y="6837045"/>
            <a:ext cx="283964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7095887" y="6506885"/>
            <a:ext cx="2367082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Splitting</a:t>
            </a:r>
            <a:endParaRPr lang="en-US" sz="1850" dirty="0"/>
          </a:p>
        </p:txBody>
      </p:sp>
      <p:sp>
        <p:nvSpPr>
          <p:cNvPr id="18" name="Text 15"/>
          <p:cNvSpPr/>
          <p:nvPr/>
        </p:nvSpPr>
        <p:spPr>
          <a:xfrm>
            <a:off x="7095887" y="6916341"/>
            <a:ext cx="6871811" cy="60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Data automatically split into an </a:t>
            </a:r>
            <a:r>
              <a:rPr lang="en-US" sz="14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80% training set (1599 images)</a:t>
            </a: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and a </a:t>
            </a:r>
            <a:r>
              <a:rPr lang="en-US" sz="14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20% validation set (399 images)</a:t>
            </a: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.</a:t>
            </a:r>
            <a:endParaRPr lang="en-US" sz="1450" dirty="0"/>
          </a:p>
        </p:txBody>
      </p:sp>
      <p:sp>
        <p:nvSpPr>
          <p:cNvPr id="20" name="Rectangle 19"/>
          <p:cNvSpPr/>
          <p:nvPr/>
        </p:nvSpPr>
        <p:spPr>
          <a:xfrm>
            <a:off x="0" y="7778404"/>
            <a:ext cx="14630400" cy="451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3268" y="340400"/>
            <a:ext cx="5577483" cy="386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Methodology (2): Model Architecture</a:t>
            </a:r>
            <a:endParaRPr lang="en-US" sz="2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8" y="974885"/>
            <a:ext cx="13763863" cy="357354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062455" y="1232125"/>
            <a:ext cx="2408634" cy="372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MobileNetV2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3062455" y="1710212"/>
            <a:ext cx="2408634" cy="595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Pre-trained base model (frozen)</a:t>
            </a:r>
            <a:endParaRPr lang="en-US" sz="10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06636" y="2919492"/>
            <a:ext cx="533506" cy="53350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96645" y="4009491"/>
            <a:ext cx="2421869" cy="372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Global Pooling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6046232" y="4504950"/>
            <a:ext cx="2421869" cy="5955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GlobalAveragePooling2D layer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41815" y="2224364"/>
            <a:ext cx="533506" cy="53350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057573" y="1185805"/>
            <a:ext cx="2408634" cy="372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Classifier Head</a:t>
            </a:r>
            <a:endParaRPr lang="en-US" sz="1350" dirty="0"/>
          </a:p>
        </p:txBody>
      </p:sp>
      <p:sp>
        <p:nvSpPr>
          <p:cNvPr id="11" name="Text 6"/>
          <p:cNvSpPr/>
          <p:nvPr/>
        </p:nvSpPr>
        <p:spPr>
          <a:xfrm>
            <a:off x="9057573" y="1663892"/>
            <a:ext cx="2408634" cy="5955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Dense, Dropout, final sigmoid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041457" y="2866555"/>
            <a:ext cx="533505" cy="533506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3550968" y="4856774"/>
            <a:ext cx="73152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b="1" dirty="0" smtClean="0"/>
              <a:t>Methodology (2): Model Architecture</a:t>
            </a:r>
          </a:p>
          <a:p>
            <a:r>
              <a:rPr lang="en-IN" b="1" dirty="0" smtClean="0"/>
              <a:t>Frozen Base</a:t>
            </a:r>
          </a:p>
          <a:p>
            <a:r>
              <a:rPr lang="en-IN" dirty="0" smtClean="0"/>
              <a:t>Pre-trained MobileNetV2 layers were frozen to preserve powerful, pre-learned weights.</a:t>
            </a:r>
          </a:p>
          <a:p>
            <a:r>
              <a:rPr lang="en-IN" b="1" dirty="0" smtClean="0"/>
              <a:t>Pooling Layer</a:t>
            </a:r>
          </a:p>
          <a:p>
            <a:r>
              <a:rPr lang="en-IN" dirty="0" smtClean="0"/>
              <a:t>GlobalAveragePooling2D condensed features, reducing parameters and preventing </a:t>
            </a:r>
            <a:r>
              <a:rPr lang="en-IN" dirty="0" err="1" smtClean="0"/>
              <a:t>overfitting</a:t>
            </a:r>
            <a:r>
              <a:rPr lang="en-IN" dirty="0" smtClean="0"/>
              <a:t>.</a:t>
            </a:r>
          </a:p>
          <a:p>
            <a:r>
              <a:rPr lang="en-IN" b="1" dirty="0" smtClean="0"/>
              <a:t>Classifier Head</a:t>
            </a:r>
          </a:p>
          <a:p>
            <a:r>
              <a:rPr lang="en-IN" dirty="0" smtClean="0"/>
              <a:t>Custom layers (Dense 128, Dropout 0.5) trained from scratch with a final Sigmoid output (0 to 1 probability).</a:t>
            </a:r>
            <a:endParaRPr lang="en-IN" dirty="0"/>
          </a:p>
        </p:txBody>
      </p:sp>
      <p:sp>
        <p:nvSpPr>
          <p:cNvPr id="30" name="Rectangle 29"/>
          <p:cNvSpPr/>
          <p:nvPr/>
        </p:nvSpPr>
        <p:spPr>
          <a:xfrm>
            <a:off x="0" y="7778404"/>
            <a:ext cx="14630400" cy="451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362" y="478869"/>
            <a:ext cx="7278529" cy="544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Methodology (3): Training Process</a:t>
            </a:r>
            <a:endParaRPr lang="en-US" sz="3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62" y="1479947"/>
            <a:ext cx="6493431" cy="649343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35228" y="1741051"/>
            <a:ext cx="6493431" cy="1635562"/>
          </a:xfrm>
          <a:prstGeom prst="roundRect">
            <a:avLst>
              <a:gd name="adj" fmla="val 6709"/>
            </a:avLst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7535228" y="1718191"/>
            <a:ext cx="6493431" cy="91440"/>
          </a:xfrm>
          <a:prstGeom prst="roundRect">
            <a:avLst>
              <a:gd name="adj" fmla="val 28566"/>
            </a:avLst>
          </a:prstGeom>
          <a:solidFill>
            <a:srgbClr val="3E2513"/>
          </a:solidFill>
          <a:ln/>
        </p:spPr>
      </p:sp>
      <p:sp>
        <p:nvSpPr>
          <p:cNvPr id="6" name="Shape 3"/>
          <p:cNvSpPr/>
          <p:nvPr/>
        </p:nvSpPr>
        <p:spPr>
          <a:xfrm>
            <a:off x="10520779" y="1479947"/>
            <a:ext cx="522327" cy="522327"/>
          </a:xfrm>
          <a:prstGeom prst="roundRect">
            <a:avLst>
              <a:gd name="adj" fmla="val 175063"/>
            </a:avLst>
          </a:prstGeom>
          <a:solidFill>
            <a:srgbClr val="3E2513"/>
          </a:solidFill>
          <a:ln/>
        </p:spPr>
      </p:sp>
      <p:sp>
        <p:nvSpPr>
          <p:cNvPr id="7" name="Text 4"/>
          <p:cNvSpPr/>
          <p:nvPr/>
        </p:nvSpPr>
        <p:spPr>
          <a:xfrm>
            <a:off x="10677465" y="1610558"/>
            <a:ext cx="208955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732157" y="2176343"/>
            <a:ext cx="2176701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Optimizer: Adam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732157" y="2622471"/>
            <a:ext cx="6099572" cy="557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Selected for its adaptive learning rate and fast convergence (Learning Rate: 0.001).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7535228" y="3811786"/>
            <a:ext cx="6493431" cy="1635562"/>
          </a:xfrm>
          <a:prstGeom prst="roundRect">
            <a:avLst>
              <a:gd name="adj" fmla="val 6709"/>
            </a:avLst>
          </a:prstGeom>
          <a:solidFill>
            <a:srgbClr val="FFFFFF"/>
          </a:solidFill>
          <a:ln/>
        </p:spPr>
      </p:sp>
      <p:sp>
        <p:nvSpPr>
          <p:cNvPr id="11" name="Shape 8"/>
          <p:cNvSpPr/>
          <p:nvPr/>
        </p:nvSpPr>
        <p:spPr>
          <a:xfrm>
            <a:off x="7535228" y="3788926"/>
            <a:ext cx="6493431" cy="91440"/>
          </a:xfrm>
          <a:prstGeom prst="roundRect">
            <a:avLst>
              <a:gd name="adj" fmla="val 28566"/>
            </a:avLst>
          </a:prstGeom>
          <a:solidFill>
            <a:srgbClr val="3E2513"/>
          </a:solidFill>
          <a:ln/>
        </p:spPr>
      </p:sp>
      <p:sp>
        <p:nvSpPr>
          <p:cNvPr id="12" name="Shape 9"/>
          <p:cNvSpPr/>
          <p:nvPr/>
        </p:nvSpPr>
        <p:spPr>
          <a:xfrm>
            <a:off x="10520779" y="3550682"/>
            <a:ext cx="522327" cy="522327"/>
          </a:xfrm>
          <a:prstGeom prst="roundRect">
            <a:avLst>
              <a:gd name="adj" fmla="val 175063"/>
            </a:avLst>
          </a:prstGeom>
          <a:solidFill>
            <a:srgbClr val="3E2513"/>
          </a:solidFill>
          <a:ln/>
        </p:spPr>
      </p:sp>
      <p:sp>
        <p:nvSpPr>
          <p:cNvPr id="13" name="Text 10"/>
          <p:cNvSpPr/>
          <p:nvPr/>
        </p:nvSpPr>
        <p:spPr>
          <a:xfrm>
            <a:off x="10677465" y="3681293"/>
            <a:ext cx="208955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732157" y="4247078"/>
            <a:ext cx="2176701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Loss Function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7732157" y="4693206"/>
            <a:ext cx="6099572" cy="557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Binary_crossentropy, the standard for two-class classification, measuring distance between prediction and true label.</a:t>
            </a:r>
            <a:endParaRPr lang="en-US" sz="1350" dirty="0"/>
          </a:p>
        </p:txBody>
      </p:sp>
      <p:sp>
        <p:nvSpPr>
          <p:cNvPr id="16" name="Shape 13"/>
          <p:cNvSpPr/>
          <p:nvPr/>
        </p:nvSpPr>
        <p:spPr>
          <a:xfrm>
            <a:off x="7535228" y="5882521"/>
            <a:ext cx="6493431" cy="1635562"/>
          </a:xfrm>
          <a:prstGeom prst="roundRect">
            <a:avLst>
              <a:gd name="adj" fmla="val 6709"/>
            </a:avLst>
          </a:prstGeom>
          <a:solidFill>
            <a:srgbClr val="FFFFFF"/>
          </a:solidFill>
          <a:ln/>
        </p:spPr>
      </p:sp>
      <p:sp>
        <p:nvSpPr>
          <p:cNvPr id="17" name="Shape 14"/>
          <p:cNvSpPr/>
          <p:nvPr/>
        </p:nvSpPr>
        <p:spPr>
          <a:xfrm>
            <a:off x="7535228" y="5859661"/>
            <a:ext cx="6493431" cy="91440"/>
          </a:xfrm>
          <a:prstGeom prst="roundRect">
            <a:avLst>
              <a:gd name="adj" fmla="val 28566"/>
            </a:avLst>
          </a:prstGeom>
          <a:solidFill>
            <a:srgbClr val="3E2513"/>
          </a:solidFill>
          <a:ln/>
        </p:spPr>
      </p:sp>
      <p:sp>
        <p:nvSpPr>
          <p:cNvPr id="18" name="Shape 15"/>
          <p:cNvSpPr/>
          <p:nvPr/>
        </p:nvSpPr>
        <p:spPr>
          <a:xfrm>
            <a:off x="10520779" y="5621417"/>
            <a:ext cx="522327" cy="522327"/>
          </a:xfrm>
          <a:prstGeom prst="roundRect">
            <a:avLst>
              <a:gd name="adj" fmla="val 175063"/>
            </a:avLst>
          </a:prstGeom>
          <a:solidFill>
            <a:srgbClr val="3E2513"/>
          </a:solidFill>
          <a:ln/>
        </p:spPr>
      </p:sp>
      <p:sp>
        <p:nvSpPr>
          <p:cNvPr id="19" name="Text 16"/>
          <p:cNvSpPr/>
          <p:nvPr/>
        </p:nvSpPr>
        <p:spPr>
          <a:xfrm>
            <a:off x="10677465" y="5752028"/>
            <a:ext cx="208955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7732157" y="6317813"/>
            <a:ext cx="2176701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Epochs: 15</a:t>
            </a:r>
            <a:endParaRPr lang="en-US" sz="1700" dirty="0"/>
          </a:p>
        </p:txBody>
      </p:sp>
      <p:sp>
        <p:nvSpPr>
          <p:cNvPr id="21" name="Text 18"/>
          <p:cNvSpPr/>
          <p:nvPr/>
        </p:nvSpPr>
        <p:spPr>
          <a:xfrm>
            <a:off x="7732157" y="6763941"/>
            <a:ext cx="6099572" cy="557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Optimal training duration found to balance maximizing accuracy and avoiding overfitting on validation data.</a:t>
            </a:r>
            <a:endParaRPr lang="en-US" sz="1350" dirty="0"/>
          </a:p>
        </p:txBody>
      </p:sp>
      <p:sp>
        <p:nvSpPr>
          <p:cNvPr id="23" name="Rectangle 22"/>
          <p:cNvSpPr/>
          <p:nvPr/>
        </p:nvSpPr>
        <p:spPr>
          <a:xfrm>
            <a:off x="0" y="7778404"/>
            <a:ext cx="14630400" cy="451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2946" y="637103"/>
            <a:ext cx="9424868" cy="636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The Results: High Predictive Accuracy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2946" y="1782723"/>
            <a:ext cx="13204508" cy="672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52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82.55%</a:t>
            </a:r>
            <a:endParaRPr lang="en-US" sz="5250" dirty="0"/>
          </a:p>
        </p:txBody>
      </p:sp>
      <p:sp>
        <p:nvSpPr>
          <p:cNvPr id="4" name="Text 2"/>
          <p:cNvSpPr/>
          <p:nvPr/>
        </p:nvSpPr>
        <p:spPr>
          <a:xfrm>
            <a:off x="5732502" y="2709386"/>
            <a:ext cx="3165396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Final Validation Accuracy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12946" y="3149798"/>
            <a:ext cx="13204508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Our model is highly effective at generalizing its learning and accurately mimicking the proprietary model's decisions on unseen data.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12946" y="3704749"/>
            <a:ext cx="13204508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The training history confirmed a stable and effective learning process with a consistent increase in accuracy and decrease in loss.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12946" y="4259699"/>
            <a:ext cx="13204508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The final model was used to generate the required </a:t>
            </a:r>
            <a:r>
              <a:rPr lang="en-US" sz="1600" dirty="0">
                <a:solidFill>
                  <a:srgbClr val="504C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Cadre_prediction.json</a:t>
            </a: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file for all 500 images in the official test set.</a:t>
            </a:r>
            <a:endParaRPr lang="en-US" sz="16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910" y="4954191"/>
            <a:ext cx="3574852" cy="2444353"/>
          </a:xfrm>
          <a:prstGeom prst="rect">
            <a:avLst/>
          </a:prstGeom>
        </p:spPr>
      </p:pic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6639" y="4954191"/>
            <a:ext cx="3574852" cy="244435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7778404"/>
            <a:ext cx="14630400" cy="451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91570"/>
            <a:ext cx="119859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Conclusion: Effective &amp; Efficient Prediction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40511"/>
            <a:ext cx="13042821" cy="2032754"/>
          </a:xfrm>
          <a:prstGeom prst="roundRect">
            <a:avLst>
              <a:gd name="adj" fmla="val 1674"/>
            </a:avLst>
          </a:prstGeom>
          <a:solidFill>
            <a:srgbClr val="F9F7F7"/>
          </a:solidFill>
          <a:ln/>
        </p:spPr>
      </p:sp>
      <p:sp>
        <p:nvSpPr>
          <p:cNvPr id="5" name="Shape 2"/>
          <p:cNvSpPr/>
          <p:nvPr/>
        </p:nvSpPr>
        <p:spPr>
          <a:xfrm>
            <a:off x="793790" y="5040511"/>
            <a:ext cx="6521410" cy="2032754"/>
          </a:xfrm>
          <a:prstGeom prst="roundRect">
            <a:avLst>
              <a:gd name="adj" fmla="val 1674"/>
            </a:avLst>
          </a:prstGeom>
          <a:solidFill>
            <a:srgbClr val="3E2513"/>
          </a:solidFill>
          <a:ln/>
        </p:spPr>
      </p:sp>
      <p:sp>
        <p:nvSpPr>
          <p:cNvPr id="6" name="Text 3"/>
          <p:cNvSpPr/>
          <p:nvPr/>
        </p:nvSpPr>
        <p:spPr>
          <a:xfrm>
            <a:off x="1020604" y="5267325"/>
            <a:ext cx="36512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Transfer Learning Success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5757743"/>
            <a:ext cx="57276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The MobileNetV2 approach proved to be a highly effective and efficient solution for this unique predictive challenge.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315200" y="5040511"/>
            <a:ext cx="6521410" cy="2032754"/>
          </a:xfrm>
          <a:prstGeom prst="rect">
            <a:avLst/>
          </a:prstGeom>
          <a:solidFill>
            <a:srgbClr val="F3E3D8"/>
          </a:solidFill>
          <a:ln/>
        </p:spPr>
      </p:sp>
      <p:sp>
        <p:nvSpPr>
          <p:cNvPr id="9" name="Shape 6"/>
          <p:cNvSpPr/>
          <p:nvPr/>
        </p:nvSpPr>
        <p:spPr>
          <a:xfrm>
            <a:off x="7315200" y="5040511"/>
            <a:ext cx="30480" cy="2032754"/>
          </a:xfrm>
          <a:prstGeom prst="roundRect">
            <a:avLst>
              <a:gd name="adj" fmla="val 111628"/>
            </a:avLst>
          </a:prstGeom>
          <a:solidFill>
            <a:srgbClr val="D9C9BE"/>
          </a:solidFill>
          <a:ln/>
        </p:spPr>
      </p:sp>
      <p:sp>
        <p:nvSpPr>
          <p:cNvPr id="10" name="Text 7"/>
          <p:cNvSpPr/>
          <p:nvPr/>
        </p:nvSpPr>
        <p:spPr>
          <a:xfrm>
            <a:off x="7882176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Requirements Met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882176" y="5757743"/>
            <a:ext cx="57276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Successfully built a system that accurately predicts the proprietary model's output, demonstrating high Accuracy and excellent Scalability.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031712" y="5773341"/>
            <a:ext cx="566976" cy="566976"/>
          </a:xfrm>
          <a:prstGeom prst="roundRect">
            <a:avLst>
              <a:gd name="adj" fmla="val 6001"/>
            </a:avLst>
          </a:prstGeom>
          <a:solidFill>
            <a:srgbClr val="FFFFFF"/>
          </a:solidFill>
          <a:ln w="30480">
            <a:solidFill>
              <a:srgbClr val="D9C9BE"/>
            </a:solidFill>
            <a:prstDash val="solid"/>
          </a:ln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173397" y="5915025"/>
            <a:ext cx="283488" cy="28348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7778404"/>
            <a:ext cx="14630400" cy="451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543</Words>
  <Application>Microsoft Office PowerPoint</Application>
  <PresentationFormat>Custom</PresentationFormat>
  <Paragraphs>77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Source Serif 4</vt:lpstr>
      <vt:lpstr>Consolas</vt:lpstr>
      <vt:lpstr>Arial</vt:lpstr>
      <vt:lpstr>Platypi Medium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Microsoft account</cp:lastModifiedBy>
  <cp:revision>2</cp:revision>
  <dcterms:created xsi:type="dcterms:W3CDTF">2025-10-23T08:21:50Z</dcterms:created>
  <dcterms:modified xsi:type="dcterms:W3CDTF">2025-10-23T08:32:53Z</dcterms:modified>
</cp:coreProperties>
</file>